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9"/>
  </p:notesMasterIdLst>
  <p:sldIdLst>
    <p:sldId id="256" r:id="rId2"/>
    <p:sldId id="257" r:id="rId3"/>
    <p:sldId id="288" r:id="rId4"/>
    <p:sldId id="289" r:id="rId5"/>
    <p:sldId id="258" r:id="rId6"/>
    <p:sldId id="262" r:id="rId7"/>
    <p:sldId id="291" r:id="rId8"/>
    <p:sldId id="263" r:id="rId9"/>
    <p:sldId id="292" r:id="rId10"/>
    <p:sldId id="267" r:id="rId11"/>
    <p:sldId id="268" r:id="rId12"/>
    <p:sldId id="271" r:id="rId13"/>
    <p:sldId id="264" r:id="rId14"/>
    <p:sldId id="270" r:id="rId15"/>
    <p:sldId id="274" r:id="rId16"/>
    <p:sldId id="279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63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5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60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7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45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6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40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6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50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88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9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2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0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2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2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1232332"/>
          </a:xfrm>
        </p:spPr>
        <p:txBody>
          <a:bodyPr>
            <a:normAutofit fontScale="70000" lnSpcReduction="20000"/>
          </a:bodyPr>
          <a:lstStyle/>
          <a:p>
            <a:r>
              <a:rPr lang="x-none" b="1" dirty="0" smtClean="0"/>
              <a:t>  </a:t>
            </a:r>
            <a:r>
              <a:rPr lang="ru-RU" b="1" dirty="0"/>
              <a:t>Р</a:t>
            </a:r>
            <a:r>
              <a:rPr lang="x-none" b="1" dirty="0" smtClean="0"/>
              <a:t>ешени</a:t>
            </a:r>
            <a:r>
              <a:rPr lang="ru-RU" b="1" dirty="0" smtClean="0"/>
              <a:t>е</a:t>
            </a:r>
            <a:r>
              <a:rPr lang="x-none" b="1" dirty="0" smtClean="0"/>
              <a:t> </a:t>
            </a:r>
            <a:r>
              <a:rPr lang="ru-RU" b="1" dirty="0" smtClean="0"/>
              <a:t>Совета</a:t>
            </a:r>
            <a:endParaRPr lang="ru-RU" dirty="0"/>
          </a:p>
          <a:p>
            <a:r>
              <a:rPr lang="ru-RU" b="1" dirty="0" err="1" smtClean="0"/>
              <a:t>Сергеевского</a:t>
            </a:r>
            <a:r>
              <a:rPr lang="x-none" b="1" dirty="0" smtClean="0"/>
              <a:t> </a:t>
            </a:r>
            <a:r>
              <a:rPr lang="x-none" b="1" dirty="0"/>
              <a:t>сельского поселения </a:t>
            </a:r>
            <a:r>
              <a:rPr lang="ru-RU" b="1" dirty="0" smtClean="0"/>
              <a:t> от 22.05.2025г. № 98</a:t>
            </a:r>
            <a:endParaRPr lang="ru-RU" dirty="0"/>
          </a:p>
          <a:p>
            <a:r>
              <a:rPr lang="x-none" b="1" dirty="0"/>
              <a:t>«</a:t>
            </a:r>
            <a:r>
              <a:rPr lang="x-none" b="1" dirty="0" smtClean="0"/>
              <a:t>О</a:t>
            </a:r>
            <a:r>
              <a:rPr lang="ru-RU" b="1" dirty="0" smtClean="0"/>
              <a:t>б утверждении отчета об исполнении бюджета муниципального </a:t>
            </a:r>
          </a:p>
          <a:p>
            <a:r>
              <a:rPr lang="ru-RU" b="1" dirty="0" smtClean="0"/>
              <a:t>образования «</a:t>
            </a:r>
            <a:r>
              <a:rPr lang="ru-RU" b="1" dirty="0" err="1" smtClean="0"/>
              <a:t>Сергеевское</a:t>
            </a:r>
            <a:r>
              <a:rPr lang="ru-RU" b="1" dirty="0" smtClean="0"/>
              <a:t> сельское поселение» </a:t>
            </a:r>
          </a:p>
          <a:p>
            <a:r>
              <a:rPr lang="ru-RU" b="1" dirty="0" smtClean="0"/>
              <a:t>за 2024 год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/>
              <a:t>акцизы</a:t>
            </a:r>
            <a:r>
              <a:rPr lang="ru-RU" altLang="ru-RU" sz="1400" dirty="0" smtClean="0"/>
              <a:t>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неналоговые доходы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400856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</a:t>
            </a:r>
            <a:r>
              <a:rPr lang="ru-RU" altLang="ru-RU" sz="1400" b="1" dirty="0"/>
              <a:t>межбюджетные </a:t>
            </a:r>
          </a:p>
          <a:p>
            <a:pPr algn="ctr"/>
            <a:r>
              <a:rPr lang="ru-RU" altLang="ru-RU" sz="1400" b="1" dirty="0"/>
              <a:t>трансферты</a:t>
            </a:r>
            <a:r>
              <a:rPr lang="ru-RU" altLang="ru-RU" sz="1400" dirty="0"/>
              <a:t>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 доходы</a:t>
              </a: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699792" y="2781300"/>
            <a:ext cx="432048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107504" y="2230665"/>
            <a:ext cx="2520280" cy="2494479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 dirty="0"/>
              <a:t>Дотации</a:t>
            </a:r>
            <a:r>
              <a:rPr lang="ru-RU" i="1" dirty="0"/>
              <a:t> </a:t>
            </a:r>
            <a:r>
              <a:rPr lang="ru-RU" sz="1400" i="1" dirty="0"/>
              <a:t>(</a:t>
            </a:r>
            <a:r>
              <a:rPr lang="ru-RU" sz="1400" dirty="0"/>
              <a:t>от лат. "</a:t>
            </a:r>
            <a:r>
              <a:rPr lang="en-US" sz="1400" dirty="0" err="1"/>
              <a:t>Dotatio</a:t>
            </a:r>
            <a:r>
              <a:rPr lang="ru-RU" sz="1400" dirty="0"/>
              <a:t>" – дар, пожертвование</a:t>
            </a:r>
            <a:r>
              <a:rPr lang="ru-RU" sz="1400" i="1" dirty="0"/>
              <a:t>) – </a:t>
            </a:r>
            <a:r>
              <a:rPr lang="ru-RU" sz="1400" dirty="0" smtClean="0"/>
              <a:t>не имеют целевое назначение, муниципалитет вправе самостоятельно определять направление расходов</a:t>
            </a:r>
            <a:endParaRPr lang="ru-RU" sz="1400" i="1" dirty="0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107504" y="4868863"/>
            <a:ext cx="3527871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7020272" y="2420938"/>
            <a:ext cx="2017366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5976664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и профицит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1772817"/>
            <a:ext cx="4320480" cy="144016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ДЕФИЦИТ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0032" y="1772817"/>
            <a:ext cx="4032448" cy="1440160"/>
          </a:xfrm>
          <a:prstGeom prst="roundRect">
            <a:avLst/>
          </a:prstGeom>
          <a:gradFill flip="none" rotWithShape="1">
            <a:gsLst>
              <a:gs pos="0">
                <a:srgbClr val="8DE38D">
                  <a:tint val="66000"/>
                  <a:satMod val="160000"/>
                </a:srgbClr>
              </a:gs>
              <a:gs pos="50000">
                <a:srgbClr val="8DE38D">
                  <a:tint val="44500"/>
                  <a:satMod val="160000"/>
                </a:srgbClr>
              </a:gs>
              <a:gs pos="100000">
                <a:srgbClr val="8DE38D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ПРОФИЦИТ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4293096"/>
            <a:ext cx="4320480" cy="158417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При дефицитном бюджете растет долг и (или)снижаются остатки средств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3" y="4293096"/>
            <a:ext cx="4032448" cy="15841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При </a:t>
            </a:r>
            <a:r>
              <a:rPr lang="ru-RU" sz="2400" dirty="0" err="1" smtClean="0">
                <a:solidFill>
                  <a:srgbClr val="00B050"/>
                </a:solidFill>
              </a:rPr>
              <a:t>профицитном</a:t>
            </a:r>
            <a:r>
              <a:rPr lang="ru-RU" sz="2400" dirty="0" smtClean="0">
                <a:solidFill>
                  <a:srgbClr val="00B050"/>
                </a:solidFill>
              </a:rPr>
              <a:t> бюджете снижается долг и (или) растут остатки средств (накопления)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0648"/>
            <a:ext cx="7488832" cy="590465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доходные источники бюджета              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за 2024 год 	</a:t>
            </a: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032906"/>
              </p:ext>
            </p:extLst>
          </p:nvPr>
        </p:nvGraphicFramePr>
        <p:xfrm>
          <a:off x="683568" y="1124747"/>
          <a:ext cx="7787208" cy="622256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3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  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2024 </a:t>
                      </a:r>
                      <a:r>
                        <a:rPr lang="ru-RU" sz="1100" u="none" strike="noStrike" dirty="0">
                          <a:effectLst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Сумма </a:t>
                      </a:r>
                      <a:r>
                        <a:rPr lang="ru-RU" sz="1100" u="none" strike="noStrike" dirty="0" err="1">
                          <a:effectLst/>
                        </a:rPr>
                        <a:t>тыс.руб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к общему объему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ДОХОДЫ,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15624,9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НАЛОГОВЫ И 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5078,5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32,5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925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</a:rPr>
                        <a:t>в том числе:</a:t>
                      </a: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3219,2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20,6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1138,6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7,3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Налоги на товары (акцизы)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1554,4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6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Налог на имущество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466,5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Государственная пошлина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0,25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1859,3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11,9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42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r>
                        <a:rPr lang="ru-RU" sz="1000" u="none" strike="noStrike" dirty="0" smtClean="0">
                          <a:effectLst/>
                        </a:rPr>
                        <a:t>1.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1169,1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42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Инициативные платежи зачисляемые в бюджеты сельских поселений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661,78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2777607658"/>
                  </a:ext>
                </a:extLst>
              </a:tr>
              <a:tr h="316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Штрафы, санкции, возмещение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ущерба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28,38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0,2</a:t>
                      </a:r>
                      <a:endParaRPr lang="en-US" sz="1100" u="none" strike="noStrike" dirty="0" smtClean="0">
                        <a:effectLst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12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III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effectLst/>
                        </a:rPr>
                        <a:t>БЕЗВОЗМЕЗДНЫЕ ПОСТУПЛЕНИЯ БЮДЖЕТОВ ДРУГИХ УРОВНЕЙ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14416,2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69,1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0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Дотация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3943,0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Субвенция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2506,9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0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Иные межбюджетные трансферты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7951,3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Прочие 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расходов бюджета</a:t>
            </a:r>
            <a:b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altLang="ru-RU" sz="2400" b="1" kern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Сергеевского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сельского поселения за 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2024 год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031798"/>
              </p:ext>
            </p:extLst>
          </p:nvPr>
        </p:nvGraphicFramePr>
        <p:xfrm>
          <a:off x="539553" y="1628800"/>
          <a:ext cx="8132960" cy="440355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6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93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 </a:t>
                      </a: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Сумма,</a:t>
                      </a:r>
                      <a:r>
                        <a:rPr lang="ru-RU" altLang="ru-RU" sz="1100" dirty="0" smtClean="0"/>
                        <a:t> </a:t>
                      </a:r>
                      <a:r>
                        <a:rPr lang="ru-RU" altLang="ru-RU" sz="1100" dirty="0" err="1" smtClean="0"/>
                        <a:t>тыс.руб</a:t>
                      </a:r>
                      <a:r>
                        <a:rPr lang="ru-RU" altLang="ru-RU" sz="1100" dirty="0" smtClean="0"/>
                        <a:t>.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РАСХОДЫ,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21045,8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7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том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числе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вопросы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2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6966,8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33,1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оборона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437,7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Национальная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безопасность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и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правоохранительная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деятельность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9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Национальная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экономика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5145,7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24,5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Жилищно-коммунальное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хозяйство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6380,2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30,3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Социальная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политика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2115,4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46,2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1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548680"/>
            <a:ext cx="7920880" cy="5760640"/>
          </a:xfrm>
          <a:ln>
            <a:noFill/>
          </a:ln>
        </p:spPr>
        <p:txBody>
          <a:bodyPr anchor="t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 исполнение бюджета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Сергеевского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сельского поселения за 2023 год</a:t>
            </a:r>
          </a:p>
          <a:p>
            <a:pPr algn="ctr"/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dirty="0" err="1" smtClean="0">
                <a:solidFill>
                  <a:schemeClr val="tx1"/>
                </a:solidFill>
              </a:rPr>
              <a:t>Сергеевское</a:t>
            </a:r>
            <a:r>
              <a:rPr lang="ru-RU" sz="2400" dirty="0" smtClean="0">
                <a:solidFill>
                  <a:schemeClr val="tx1"/>
                </a:solidFill>
              </a:rPr>
              <a:t> сельское поселение закончила 20</a:t>
            </a: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4 </a:t>
            </a:r>
            <a:r>
              <a:rPr lang="ru-RU" sz="2400" dirty="0" smtClean="0">
                <a:solidFill>
                  <a:schemeClr val="tx1"/>
                </a:solidFill>
              </a:rPr>
              <a:t>год с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профицитом</a:t>
            </a:r>
            <a:r>
              <a:rPr lang="ru-RU" sz="2400" dirty="0" smtClean="0">
                <a:solidFill>
                  <a:schemeClr val="tx1"/>
                </a:solidFill>
              </a:rPr>
              <a:t> бюджета на сумму 1539,0 тысяч рублей.  </a:t>
            </a:r>
            <a:r>
              <a:rPr lang="ru-RU" sz="2400" dirty="0">
                <a:solidFill>
                  <a:schemeClr val="tx1"/>
                </a:solidFill>
              </a:rPr>
              <a:t>Д</a:t>
            </a:r>
            <a:r>
              <a:rPr lang="ru-RU" sz="2400" dirty="0" smtClean="0">
                <a:solidFill>
                  <a:schemeClr val="tx1"/>
                </a:solidFill>
              </a:rPr>
              <a:t>енежные средства взяты с остатков средств  для обеспечение дорожной </a:t>
            </a:r>
            <a:r>
              <a:rPr lang="ru-RU" sz="2400" dirty="0" err="1" smtClean="0">
                <a:solidFill>
                  <a:schemeClr val="tx1"/>
                </a:solidFill>
              </a:rPr>
              <a:t>деятельности.В</a:t>
            </a:r>
            <a:r>
              <a:rPr lang="ru-RU" sz="2400" dirty="0" smtClean="0">
                <a:solidFill>
                  <a:schemeClr val="tx1"/>
                </a:solidFill>
              </a:rPr>
              <a:t> плановом периоде сохраняется высокая степень зависимости муниципалитета от бюджетов вышестоящих уровней, поступление от других бюджетов бюджетной системы составило - 82%.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1484784"/>
            <a:ext cx="7138987" cy="18002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600" kern="0" dirty="0" smtClean="0"/>
              <a:t>В случае изменения параметров бюджета в течение года производится его корректировка в соответствии с Положением </a:t>
            </a:r>
            <a:br>
              <a:rPr lang="ru-RU" altLang="ru-RU" sz="1600" kern="0" dirty="0" smtClean="0"/>
            </a:br>
            <a:r>
              <a:rPr lang="ru-RU" altLang="ru-RU" sz="1600" kern="0" dirty="0" smtClean="0"/>
              <a:t>"О бюджетном процессе в муниципальном образовании </a:t>
            </a:r>
            <a:r>
              <a:rPr lang="ru-RU" altLang="ru-RU" sz="1600" kern="0" dirty="0" err="1" smtClean="0"/>
              <a:t>Сергеевское</a:t>
            </a:r>
            <a:r>
              <a:rPr lang="ru-RU" altLang="ru-RU" sz="1600" kern="0" dirty="0" smtClean="0"/>
              <a:t> сельское поселение", утверждённым решением Совета </a:t>
            </a:r>
            <a:r>
              <a:rPr lang="ru-RU" altLang="ru-RU" sz="1600" kern="0" dirty="0" err="1" smtClean="0"/>
              <a:t>Сергеевского</a:t>
            </a:r>
            <a:endParaRPr lang="ru-RU" altLang="ru-RU" sz="1600" kern="0" dirty="0" smtClean="0"/>
          </a:p>
          <a:p>
            <a:r>
              <a:rPr lang="ru-RU" altLang="ru-RU" sz="1600" kern="0" dirty="0" smtClean="0"/>
              <a:t> сельского поселения  от 22.10.2020 г. № 130.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12474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600" b="1" i="1" dirty="0" err="1" smtClean="0">
                <a:solidFill>
                  <a:srgbClr val="00B0F0"/>
                </a:solidFill>
                <a:effectLst/>
              </a:rPr>
              <a:t>Сергеевского</a:t>
            </a:r>
            <a:r>
              <a:rPr lang="ru-RU" sz="3600" b="1" i="1" dirty="0" smtClean="0">
                <a:solidFill>
                  <a:srgbClr val="00B0F0"/>
                </a:solidFill>
                <a:effectLst/>
              </a:rPr>
              <a:t> сельского </a:t>
            </a:r>
            <a:r>
              <a:rPr lang="ru-RU" sz="3600" b="1" i="1" dirty="0">
                <a:solidFill>
                  <a:srgbClr val="00B0F0"/>
                </a:solidFill>
                <a:effectLst/>
              </a:rPr>
              <a:t>поселения!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92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Эффективное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ответственное и прозрачное управление муниципальными финансами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2024 год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обеспечение прозрачности и открытости бюджетного процесса.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формирования бюджета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Первомайского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6048672" cy="31683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Перед Вами «Бюджет для граждан», который познакомит Вас с отчетом об исполнении бюджета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Сергеевского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сельского поселения за 2024 год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0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«Бюджет для граждан» </a:t>
            </a:r>
            <a:r>
              <a:rPr lang="ru-RU" dirty="0" smtClean="0"/>
              <a:t>–</a:t>
            </a:r>
            <a:r>
              <a:rPr lang="ru-RU" sz="4000" b="1" dirty="0" smtClean="0"/>
              <a:t> </a:t>
            </a:r>
            <a:r>
              <a:rPr lang="ru-RU" dirty="0" smtClean="0"/>
              <a:t>представляет собой отдельный аналитический документ, разрабатываемый в целях предоставления гражданам актуальной информации об исполнении бюджета </a:t>
            </a:r>
            <a:r>
              <a:rPr lang="ru-RU" dirty="0" err="1" smtClean="0"/>
              <a:t>Сергеевского</a:t>
            </a:r>
            <a:r>
              <a:rPr lang="ru-RU" dirty="0" smtClean="0"/>
              <a:t> сельского поселения в формате, доступном для широкого круга пользователей. Мы постарались в доступной и понятной для граждан форме показать основные параметры исполнения бюджета за 2024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2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lbuh.ru/wp-content/uploads/2012/06/161771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5162" cy="622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6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-387424"/>
            <a:ext cx="6347713" cy="181257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  процесс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</a:t>
            </a:r>
            <a:r>
              <a:rPr lang="x-none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755650" y="2133600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971550" y="4005263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63938" y="4941888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27763" y="2276475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19475" y="1557337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419475" y="3213100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>
            <a:off x="4787900" y="285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6084888" y="3357563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419475" y="4076700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604250" y="3284538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700338" y="177323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227763" y="1916113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15106" y="3680620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764704"/>
            <a:ext cx="3744416" cy="259228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6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 ТАКОЕ   БЮДЖЕТ?</a:t>
            </a:r>
            <a:br>
              <a:rPr lang="ru-RU" sz="36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900" b="1" i="1" u="sng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  муниципального образования</a:t>
            </a:r>
            <a:r>
              <a:rPr lang="ru-RU" sz="19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ru-RU" sz="1900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 задач и функций государства и местного самоуправления</a:t>
            </a:r>
            <a:endParaRPr lang="ru-RU" sz="19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29100"/>
            <a:ext cx="3456385" cy="198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988840"/>
            <a:ext cx="4392488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400" b="1" dirty="0" smtClean="0"/>
              <a:t>Для чего поселению необходим бюджет?</a:t>
            </a:r>
          </a:p>
          <a:p>
            <a:pPr marL="0" indent="0">
              <a:buNone/>
            </a:pPr>
            <a:r>
              <a:rPr lang="ru-RU" sz="1200" dirty="0" smtClean="0"/>
              <a:t>За счет средств бюджета поселения: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беспечивается деятельность органов местного самоуправления нашего поселения, финансируется проведение местных выборов;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</a:t>
            </a:r>
            <a:r>
              <a:rPr lang="ru-RU" sz="1200" dirty="0" err="1" smtClean="0"/>
              <a:t>похозяйственный</a:t>
            </a:r>
            <a:r>
              <a:rPr lang="ru-RU" sz="1200" dirty="0" smtClean="0"/>
              <a:t> учет; содержатся объекты, находящиеся в муниципальной собственности; обеспечивается противопожарная безопасность;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мобилизационная и вневойсковая подготовка;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р</a:t>
            </a:r>
            <a:r>
              <a:rPr lang="ru-RU" sz="1200" dirty="0" smtClean="0"/>
              <a:t>емонтируются дороги местного значения;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осуществляется мероприятия по защите населения и территории от чрезвычайных ситуаций природного и техногенного характера;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поддержка жилищного хозяйства; проводится подготовка объектов коммунального хозяйства к отопительному периоду, включая ремонты;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п</a:t>
            </a:r>
            <a:r>
              <a:rPr lang="ru-RU" sz="1200" dirty="0" smtClean="0"/>
              <a:t>роводятся работы по благоустройству населенных пунктов;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существляются другие мероприятия, необходимые для социального – экономического развития нашего поселения</a:t>
            </a:r>
          </a:p>
          <a:p>
            <a:pPr>
              <a:buFont typeface="Wingdings" pitchFamily="2" charset="2"/>
              <a:buChar char="§"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Все это – </a:t>
            </a:r>
            <a:r>
              <a:rPr lang="ru-RU" sz="1200" b="1" dirty="0" smtClean="0"/>
              <a:t>расходные обязательства </a:t>
            </a:r>
            <a:r>
              <a:rPr lang="ru-RU" sz="1200" b="1" dirty="0" err="1" smtClean="0"/>
              <a:t>Сергеевского</a:t>
            </a:r>
            <a:r>
              <a:rPr lang="ru-RU" sz="1200" b="1" dirty="0" smtClean="0"/>
              <a:t>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4861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369" y="62068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7544" y="3064810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:p14="http://schemas.microsoft.com/office/powerpoint/2010/main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91436"/>
            <a:ext cx="8496944" cy="540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ДОХОДЫ  БЮДЖЕТА </a:t>
            </a:r>
            <a:r>
              <a:rPr kumimoji="1" lang="ru-RU" sz="2800" b="1" kern="0" dirty="0">
                <a:solidFill>
                  <a:srgbClr val="3F2D32"/>
                </a:solidFill>
              </a:rPr>
              <a:t>– </a:t>
            </a:r>
            <a:r>
              <a:rPr kumimoji="1" lang="ru-RU" sz="2800" kern="0" dirty="0">
                <a:solidFill>
                  <a:srgbClr val="3F2D32"/>
                </a:solidFill>
              </a:rPr>
              <a:t>поступление в бюджет денежных средств.</a:t>
            </a:r>
          </a:p>
          <a:p>
            <a:pPr lvl="0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РАСХОДЫ БЮДЖЕТА </a:t>
            </a:r>
            <a:r>
              <a:rPr kumimoji="1" lang="ru-RU" sz="2800" kern="0" dirty="0">
                <a:solidFill>
                  <a:srgbClr val="3F2D32"/>
                </a:solidFill>
              </a:rPr>
              <a:t>– выплачиваемые из бюджета денежные средства.</a:t>
            </a: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ДЕФИЦИТ</a:t>
            </a:r>
            <a:r>
              <a:rPr kumimoji="1" lang="ru-RU" sz="3200" kern="0" dirty="0" smtClean="0">
                <a:solidFill>
                  <a:srgbClr val="3F2D32"/>
                </a:solidFill>
              </a:rPr>
              <a:t> </a:t>
            </a:r>
            <a:r>
              <a:rPr kumimoji="1" lang="ru-RU" sz="3200" b="1" kern="0" dirty="0" smtClean="0">
                <a:solidFill>
                  <a:srgbClr val="3F2D32"/>
                </a:solidFill>
              </a:rPr>
              <a:t>–</a:t>
            </a:r>
            <a:r>
              <a:rPr kumimoji="1" lang="ru-RU" sz="3200" kern="0" dirty="0" smtClean="0">
                <a:solidFill>
                  <a:srgbClr val="3F2D32"/>
                </a:solidFill>
              </a:rPr>
              <a:t> </a:t>
            </a:r>
            <a:r>
              <a:rPr kumimoji="1" lang="ru-RU" sz="2800" kern="0" dirty="0" smtClean="0">
                <a:solidFill>
                  <a:srgbClr val="3F2D32"/>
                </a:solidFill>
              </a:rPr>
              <a:t>превышение расходов бюджета над его доходами.</a:t>
            </a: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ПРОФИЦИТ </a:t>
            </a:r>
            <a:r>
              <a:rPr kumimoji="1" lang="ru-RU" sz="3100" b="1" kern="0" dirty="0" smtClean="0">
                <a:solidFill>
                  <a:srgbClr val="3F2D32"/>
                </a:solidFill>
              </a:rPr>
              <a:t>–</a:t>
            </a:r>
            <a:r>
              <a:rPr kumimoji="1" lang="ru-RU" sz="2800" kern="0" dirty="0" smtClean="0">
                <a:solidFill>
                  <a:srgbClr val="3F2D32"/>
                </a:solidFill>
              </a:rPr>
              <a:t> превышение доходов бюджета над его расходами.</a:t>
            </a:r>
            <a:endParaRPr kumimoji="1" lang="ru-RU" sz="2000" kern="0" dirty="0" smtClean="0">
              <a:solidFill>
                <a:srgbClr val="3F2D32"/>
              </a:solidFill>
            </a:endParaRP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2800" kern="0" dirty="0" smtClean="0">
                <a:solidFill>
                  <a:srgbClr val="3F2D32"/>
                </a:solidFill>
              </a:rPr>
              <a:t>Сбалансированность бюджета по доходам и расходам – основополагающее требования, предъявляемое к органам, составляющим и утверждающим бюджет.</a:t>
            </a:r>
            <a:endParaRPr kumimoji="1" lang="ru-RU" sz="2800" kern="0" dirty="0">
              <a:solidFill>
                <a:srgbClr val="3F2D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933</Words>
  <Application>Microsoft Office PowerPoint</Application>
  <PresentationFormat>Экран (4:3)</PresentationFormat>
  <Paragraphs>238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Уважаемые жители Сергеевского сельского поселения!</vt:lpstr>
      <vt:lpstr>Презентация PowerPoint</vt:lpstr>
      <vt:lpstr> </vt:lpstr>
      <vt:lpstr>Презентация PowerPoint</vt:lpstr>
      <vt:lpstr>    Бюджетный  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ЧТО  ТАКОЕ   БЮДЖЕТ? БЮДЖЕТ  муниципального образования – форма образования и расходования денежных средств, предназначенных для финансового обеспечения  задач и функций государства и местного самоуправления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Светлана Владимировн</cp:lastModifiedBy>
  <cp:revision>231</cp:revision>
  <cp:lastPrinted>2017-02-27T14:27:09Z</cp:lastPrinted>
  <dcterms:created xsi:type="dcterms:W3CDTF">2014-05-12T16:47:43Z</dcterms:created>
  <dcterms:modified xsi:type="dcterms:W3CDTF">2025-05-26T04:43:47Z</dcterms:modified>
</cp:coreProperties>
</file>