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sldIdLst>
    <p:sldId id="256" r:id="rId2"/>
    <p:sldId id="257" r:id="rId3"/>
    <p:sldId id="288" r:id="rId4"/>
    <p:sldId id="289" r:id="rId5"/>
    <p:sldId id="258" r:id="rId6"/>
    <p:sldId id="262" r:id="rId7"/>
    <p:sldId id="291" r:id="rId8"/>
    <p:sldId id="263" r:id="rId9"/>
    <p:sldId id="292" r:id="rId10"/>
    <p:sldId id="267" r:id="rId11"/>
    <p:sldId id="268" r:id="rId12"/>
    <p:sldId id="271" r:id="rId13"/>
    <p:sldId id="264" r:id="rId14"/>
    <p:sldId id="270" r:id="rId15"/>
    <p:sldId id="274" r:id="rId16"/>
    <p:sldId id="279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E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29" autoAdjust="0"/>
  </p:normalViewPr>
  <p:slideViewPr>
    <p:cSldViewPr>
      <p:cViewPr varScale="1">
        <p:scale>
          <a:sx n="80" d="100"/>
          <a:sy n="80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5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60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68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62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5239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366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121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29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442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59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70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7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99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07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09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05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1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20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6400800" cy="1232332"/>
          </a:xfrm>
        </p:spPr>
        <p:txBody>
          <a:bodyPr>
            <a:normAutofit fontScale="55000" lnSpcReduction="20000"/>
          </a:bodyPr>
          <a:lstStyle/>
          <a:p>
            <a:r>
              <a:rPr lang="x-none" b="1" dirty="0" smtClean="0"/>
              <a:t>  </a:t>
            </a:r>
            <a:r>
              <a:rPr lang="ru-RU" b="1" dirty="0"/>
              <a:t>Р</a:t>
            </a:r>
            <a:r>
              <a:rPr lang="x-none" b="1" dirty="0" smtClean="0"/>
              <a:t>ешени</a:t>
            </a:r>
            <a:r>
              <a:rPr lang="ru-RU" b="1" dirty="0" smtClean="0"/>
              <a:t>е</a:t>
            </a:r>
            <a:r>
              <a:rPr lang="x-none" b="1" dirty="0" smtClean="0"/>
              <a:t> </a:t>
            </a:r>
            <a:r>
              <a:rPr lang="ru-RU" b="1" dirty="0" smtClean="0"/>
              <a:t>Совета</a:t>
            </a:r>
            <a:endParaRPr lang="ru-RU" dirty="0"/>
          </a:p>
          <a:p>
            <a:r>
              <a:rPr lang="ru-RU" b="1" dirty="0" err="1" smtClean="0"/>
              <a:t>Сергеевского</a:t>
            </a:r>
            <a:r>
              <a:rPr lang="x-none" b="1" dirty="0" smtClean="0"/>
              <a:t> </a:t>
            </a:r>
            <a:r>
              <a:rPr lang="x-none" b="1" dirty="0"/>
              <a:t>сельского поселения </a:t>
            </a:r>
            <a:r>
              <a:rPr lang="ru-RU" b="1" dirty="0" smtClean="0"/>
              <a:t> от </a:t>
            </a:r>
            <a:r>
              <a:rPr lang="ru-RU" b="1" dirty="0" smtClean="0"/>
              <a:t>21.05.2020г</a:t>
            </a:r>
            <a:r>
              <a:rPr lang="ru-RU" b="1" dirty="0" smtClean="0"/>
              <a:t>. № </a:t>
            </a:r>
            <a:r>
              <a:rPr lang="ru-RU" b="1" dirty="0" smtClean="0"/>
              <a:t>115</a:t>
            </a:r>
            <a:endParaRPr lang="ru-RU" dirty="0"/>
          </a:p>
          <a:p>
            <a:r>
              <a:rPr lang="x-none" b="1" dirty="0"/>
              <a:t>«</a:t>
            </a:r>
            <a:r>
              <a:rPr lang="x-none" b="1" dirty="0" smtClean="0"/>
              <a:t>О</a:t>
            </a:r>
            <a:r>
              <a:rPr lang="ru-RU" b="1" dirty="0" smtClean="0"/>
              <a:t>б утверждении отчета об исполнении бюджета муниципального </a:t>
            </a:r>
          </a:p>
          <a:p>
            <a:r>
              <a:rPr lang="ru-RU" b="1" dirty="0" smtClean="0"/>
              <a:t>образования </a:t>
            </a:r>
            <a:r>
              <a:rPr lang="ru-RU" b="1" dirty="0" smtClean="0"/>
              <a:t>«</a:t>
            </a:r>
            <a:r>
              <a:rPr lang="ru-RU" b="1" dirty="0" err="1" smtClean="0"/>
              <a:t>Сергеевское</a:t>
            </a:r>
            <a:r>
              <a:rPr lang="ru-RU" b="1" dirty="0" smtClean="0"/>
              <a:t> </a:t>
            </a:r>
            <a:r>
              <a:rPr lang="ru-RU" b="1" dirty="0" smtClean="0"/>
              <a:t>сельское поселение» </a:t>
            </a:r>
          </a:p>
          <a:p>
            <a:r>
              <a:rPr lang="ru-RU" b="1" dirty="0" smtClean="0"/>
              <a:t>за 2019 год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35" y="1966615"/>
            <a:ext cx="2886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5" y="908720"/>
            <a:ext cx="7465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 для граждан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14379" y="1412776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/>
              <a:t>ПРИНЦИП разграничения</a:t>
            </a:r>
            <a:r>
              <a:rPr lang="ru-RU" altLang="ru-RU" dirty="0"/>
              <a:t> доходов, расходов и источников финансирования дефицита бюджета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30671" y="4149080"/>
            <a:ext cx="76327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доходов </a:t>
            </a:r>
            <a:r>
              <a:rPr lang="ru-RU" altLang="ru-RU" sz="1600" dirty="0"/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расходов</a:t>
            </a:r>
            <a:r>
              <a:rPr lang="ru-RU" altLang="ru-RU" sz="1600" dirty="0"/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6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5064" y="2183755"/>
            <a:ext cx="2624137" cy="196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7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871265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Поступления от уплаты </a:t>
            </a:r>
          </a:p>
          <a:p>
            <a:r>
              <a:rPr lang="ru-RU" altLang="ru-RU" sz="1400" dirty="0"/>
              <a:t>налогов, установленных </a:t>
            </a:r>
          </a:p>
          <a:p>
            <a:r>
              <a:rPr lang="ru-RU" altLang="ru-RU" sz="1400" dirty="0"/>
              <a:t>Налоговым Кодексом РФ:</a:t>
            </a:r>
          </a:p>
          <a:p>
            <a:r>
              <a:rPr lang="ru-RU" altLang="ru-RU" sz="1400" dirty="0"/>
              <a:t>-налог на доходы </a:t>
            </a:r>
          </a:p>
          <a:p>
            <a:r>
              <a:rPr lang="ru-RU" altLang="ru-RU" sz="1400" dirty="0"/>
              <a:t>физических лиц;</a:t>
            </a:r>
          </a:p>
          <a:p>
            <a:pPr>
              <a:buFontTx/>
              <a:buChar char="-"/>
            </a:pPr>
            <a:r>
              <a:rPr lang="ru-RU" altLang="ru-RU" sz="1400" dirty="0"/>
              <a:t>акцизы</a:t>
            </a:r>
            <a:r>
              <a:rPr lang="ru-RU" altLang="ru-RU" sz="1400" dirty="0" smtClean="0"/>
              <a:t>;</a:t>
            </a:r>
          </a:p>
          <a:p>
            <a:r>
              <a:rPr lang="ru-RU" altLang="ru-RU" sz="1400" dirty="0" smtClean="0"/>
              <a:t>-налоги на имущество;</a:t>
            </a:r>
            <a:endParaRPr lang="ru-RU" altLang="ru-RU" sz="1400" dirty="0"/>
          </a:p>
          <a:p>
            <a:pPr>
              <a:buFontTx/>
              <a:buChar char="-"/>
            </a:pPr>
            <a:r>
              <a:rPr lang="ru-RU" altLang="ru-RU" sz="1400" dirty="0"/>
              <a:t>госпошлина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0138" y="3505845"/>
            <a:ext cx="2663825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Платежи, установленные</a:t>
            </a:r>
          </a:p>
          <a:p>
            <a:r>
              <a:rPr lang="ru-RU" altLang="ru-RU" sz="1400" dirty="0"/>
              <a:t> законодательством </a:t>
            </a:r>
          </a:p>
          <a:p>
            <a:r>
              <a:rPr lang="ru-RU" altLang="ru-RU" sz="1400" dirty="0"/>
              <a:t>Российской Федерации:</a:t>
            </a:r>
          </a:p>
          <a:p>
            <a:r>
              <a:rPr lang="ru-RU" altLang="ru-RU" sz="1400" dirty="0"/>
              <a:t>-арендная плата за землю;</a:t>
            </a:r>
          </a:p>
          <a:p>
            <a:r>
              <a:rPr lang="ru-RU" altLang="ru-RU" sz="1400" dirty="0"/>
              <a:t>-доходы от использования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реализации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продажи</a:t>
            </a:r>
          </a:p>
          <a:p>
            <a:r>
              <a:rPr lang="ru-RU" altLang="ru-RU" sz="1400" dirty="0"/>
              <a:t>земельных участков;</a:t>
            </a:r>
          </a:p>
          <a:p>
            <a:r>
              <a:rPr lang="ru-RU" altLang="ru-RU" sz="1400" dirty="0"/>
              <a:t>-штрафы за нарушение </a:t>
            </a:r>
          </a:p>
          <a:p>
            <a:r>
              <a:rPr lang="ru-RU" altLang="ru-RU" sz="1400" dirty="0"/>
              <a:t>законодательства;</a:t>
            </a:r>
          </a:p>
          <a:p>
            <a:r>
              <a:rPr lang="ru-RU" altLang="ru-RU" sz="1400" dirty="0"/>
              <a:t>-прочие неналоговые доходы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47608" y="3510848"/>
            <a:ext cx="2400856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dirty="0"/>
              <a:t>Поступления от других</a:t>
            </a:r>
          </a:p>
          <a:p>
            <a:pPr algn="ctr"/>
            <a:r>
              <a:rPr lang="ru-RU" altLang="ru-RU" sz="1400" dirty="0"/>
              <a:t> бюджетов (</a:t>
            </a:r>
            <a:r>
              <a:rPr lang="ru-RU" altLang="ru-RU" sz="1400" b="1" dirty="0"/>
              <a:t>межбюджетные </a:t>
            </a:r>
          </a:p>
          <a:p>
            <a:pPr algn="ctr"/>
            <a:r>
              <a:rPr lang="ru-RU" altLang="ru-RU" sz="1400" b="1" dirty="0"/>
              <a:t>трансферты</a:t>
            </a:r>
            <a:r>
              <a:rPr lang="ru-RU" altLang="ru-RU" sz="1400" dirty="0"/>
              <a:t>),организаций, </a:t>
            </a:r>
          </a:p>
          <a:p>
            <a:pPr algn="ctr"/>
            <a:r>
              <a:rPr lang="ru-RU" altLang="ru-RU" sz="1400" dirty="0"/>
              <a:t>граждан (кроме налоговых</a:t>
            </a:r>
          </a:p>
          <a:p>
            <a:pPr algn="ctr"/>
            <a:r>
              <a:rPr lang="ru-RU" altLang="ru-RU" sz="1400" dirty="0"/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720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780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71265" y="1273820"/>
            <a:ext cx="7772400" cy="2044700"/>
            <a:chOff x="410" y="705"/>
            <a:chExt cx="4236" cy="1288"/>
          </a:xfrm>
          <a:blipFill>
            <a:blip r:embed="rId3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Неналоговые доходы</a:t>
              </a: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Безвозмездные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поступления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98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699792" y="2781300"/>
            <a:ext cx="432048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i="1" dirty="0"/>
              <a:t>Межбюджетные трансферты</a:t>
            </a:r>
            <a:r>
              <a:rPr lang="ru-RU" altLang="ru-RU" dirty="0"/>
              <a:t> – </a:t>
            </a:r>
          </a:p>
          <a:p>
            <a:pPr algn="ctr"/>
            <a:r>
              <a:rPr lang="ru-RU" altLang="ru-RU" sz="1600" dirty="0"/>
              <a:t>это средства,</a:t>
            </a:r>
          </a:p>
          <a:p>
            <a:pPr algn="ctr"/>
            <a:r>
              <a:rPr lang="ru-RU" altLang="ru-RU" sz="1600" dirty="0"/>
              <a:t>предоставляемые одним бюджетом</a:t>
            </a:r>
          </a:p>
          <a:p>
            <a:pPr algn="ctr"/>
            <a:r>
              <a:rPr lang="ru-RU" altLang="ru-RU" sz="1600" dirty="0"/>
              <a:t>бюджетной системы Российской Федерации</a:t>
            </a:r>
          </a:p>
          <a:p>
            <a:pPr algn="ctr"/>
            <a:r>
              <a:rPr lang="ru-RU" altLang="ru-RU" sz="1600" dirty="0"/>
              <a:t>другому бюджету бюджетной системы </a:t>
            </a:r>
          </a:p>
          <a:p>
            <a:pPr algn="ctr"/>
            <a:r>
              <a:rPr lang="ru-RU" altLang="ru-RU" sz="1600" dirty="0"/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107504" y="2230665"/>
            <a:ext cx="2520280" cy="2494479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 dirty="0"/>
              <a:t>Дотации</a:t>
            </a:r>
            <a:r>
              <a:rPr lang="ru-RU" i="1" dirty="0"/>
              <a:t> </a:t>
            </a:r>
            <a:r>
              <a:rPr lang="ru-RU" sz="1400" i="1" dirty="0"/>
              <a:t>(</a:t>
            </a:r>
            <a:r>
              <a:rPr lang="ru-RU" sz="1400" dirty="0"/>
              <a:t>от лат. "</a:t>
            </a:r>
            <a:r>
              <a:rPr lang="en-US" sz="1400" dirty="0" err="1"/>
              <a:t>Dotatio</a:t>
            </a:r>
            <a:r>
              <a:rPr lang="ru-RU" sz="1400" dirty="0"/>
              <a:t>" – дар, пожертвование</a:t>
            </a:r>
            <a:r>
              <a:rPr lang="ru-RU" sz="1400" i="1" dirty="0"/>
              <a:t>) – </a:t>
            </a:r>
            <a:r>
              <a:rPr lang="ru-RU" sz="1400" dirty="0" smtClean="0"/>
              <a:t>не имеют целевое назначение, муниципалитет вправе самостоятельно определять направление расходов</a:t>
            </a:r>
            <a:endParaRPr lang="ru-RU" sz="1400" i="1" dirty="0"/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107504" y="4868863"/>
            <a:ext cx="3527871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Субвенции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Subvenire</a:t>
            </a:r>
            <a:r>
              <a:rPr lang="ru-RU" sz="1400"/>
              <a:t>" –</a:t>
            </a:r>
            <a:r>
              <a:rPr lang="en-US" sz="1400"/>
              <a:t> </a:t>
            </a:r>
            <a:r>
              <a:rPr lang="ru-RU" sz="140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/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Субсидии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Subsidium</a:t>
            </a:r>
            <a:r>
              <a:rPr lang="ru-RU" sz="140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7020272" y="2420938"/>
            <a:ext cx="2017366" cy="2087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Иные межбюджетные трансферты</a:t>
            </a:r>
            <a:r>
              <a:rPr lang="ru-RU"/>
              <a:t> – </a:t>
            </a:r>
            <a:r>
              <a:rPr lang="ru-RU" sz="1400"/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927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>
              <a:lnSpc>
                <a:spcPct val="90000"/>
              </a:lnSpc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7186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280920" cy="5976664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и профицит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3528" y="1772817"/>
            <a:ext cx="4320480" cy="144016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ДЕФИЦИТ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60032" y="1772817"/>
            <a:ext cx="4032448" cy="1440160"/>
          </a:xfrm>
          <a:prstGeom prst="roundRect">
            <a:avLst/>
          </a:prstGeom>
          <a:gradFill flip="none" rotWithShape="1">
            <a:gsLst>
              <a:gs pos="0">
                <a:srgbClr val="8DE38D">
                  <a:tint val="66000"/>
                  <a:satMod val="160000"/>
                </a:srgbClr>
              </a:gs>
              <a:gs pos="50000">
                <a:srgbClr val="8DE38D">
                  <a:tint val="44500"/>
                  <a:satMod val="160000"/>
                </a:srgbClr>
              </a:gs>
              <a:gs pos="100000">
                <a:srgbClr val="8DE38D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ПРОФИЦИТ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4293096"/>
            <a:ext cx="4320480" cy="158417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При дефицитном бюджете растет долг и (или)снижаются остатки средств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3" y="4293096"/>
            <a:ext cx="4032448" cy="15841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При </a:t>
            </a:r>
            <a:r>
              <a:rPr lang="ru-RU" sz="2400" dirty="0" err="1" smtClean="0">
                <a:solidFill>
                  <a:srgbClr val="00B050"/>
                </a:solidFill>
              </a:rPr>
              <a:t>профицитном</a:t>
            </a:r>
            <a:r>
              <a:rPr lang="ru-RU" sz="2400" dirty="0" smtClean="0">
                <a:solidFill>
                  <a:srgbClr val="00B050"/>
                </a:solidFill>
              </a:rPr>
              <a:t> бюджете снижается долг и (или) растут остатки средств (накопления)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60648"/>
            <a:ext cx="7488832" cy="590465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доходные источники бюджета              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за 2019 год 	</a:t>
            </a:r>
          </a:p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998072"/>
              </p:ext>
            </p:extLst>
          </p:nvPr>
        </p:nvGraphicFramePr>
        <p:xfrm>
          <a:off x="683568" y="1268759"/>
          <a:ext cx="7787208" cy="569407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0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   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Сумма </a:t>
                      </a:r>
                      <a:r>
                        <a:rPr lang="ru-RU" sz="1100" u="none" strike="noStrike" dirty="0" err="1">
                          <a:effectLst/>
                        </a:rPr>
                        <a:t>тыс.руб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к общему объему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ДОХОДЫ,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13340,23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100.0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4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НАЛОГОВЫ И НЕНАЛОГОВЫЕ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2398,8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17,98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428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</a:rPr>
                        <a:t>в том числе:</a:t>
                      </a: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2297,18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17,2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847,5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6,4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0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Налоги на товары (акцизы)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981,2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5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Налог на имущество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278,42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6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Государственная пошлина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НЕНАЛОГОВЫЕ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101,62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0,74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8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r>
                        <a:rPr lang="ru-RU" sz="1000" u="none" strike="noStrike" dirty="0" smtClean="0">
                          <a:effectLst/>
                        </a:rPr>
                        <a:t>1.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95,12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Штрафы, санкции, возмещение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ущерба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6,5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0,04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III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effectLst/>
                        </a:rPr>
                        <a:t>БЕЗВОЗМЕЗДНЫЕ ПОСТУПЛЕНИЯ БЮДЖЕТОВ ДРУГИХ УРОВНЕЙ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10941,43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82,0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Дотация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3610,1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27,1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6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Субвенция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2363,4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17,7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16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3.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Иные межбюджетные трансферты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4808,2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36,0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15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Прочие 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260350"/>
            <a:ext cx="77724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 расходов бюджета</a:t>
            </a:r>
            <a:b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altLang="ru-RU" sz="2400" b="1" kern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Сергеевского</a:t>
            </a: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сельского </a:t>
            </a: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поселения за 2019 год</a:t>
            </a:r>
            <a:b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578174"/>
              </p:ext>
            </p:extLst>
          </p:nvPr>
        </p:nvGraphicFramePr>
        <p:xfrm>
          <a:off x="539553" y="1628800"/>
          <a:ext cx="8132960" cy="429298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6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4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93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Раздел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2019 год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Сумма,</a:t>
                      </a:r>
                      <a:r>
                        <a:rPr lang="ru-RU" altLang="ru-RU" sz="1100" dirty="0" smtClean="0"/>
                        <a:t> </a:t>
                      </a:r>
                      <a:r>
                        <a:rPr lang="ru-RU" altLang="ru-RU" sz="1100" dirty="0" err="1" smtClean="0"/>
                        <a:t>тыс.руб</a:t>
                      </a:r>
                      <a:r>
                        <a:rPr lang="ru-RU" altLang="ru-RU" sz="1100" dirty="0" smtClean="0"/>
                        <a:t>.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РАСХОДЫ,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ВСЕГО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13133,5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1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том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числе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: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Общегосударственные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вопросы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2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4273,56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32,5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оборона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251,4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Национальная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безопасность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и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правоохранительная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деятельность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9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Национальная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экономика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1190,4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9,06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Жилищно-коммунальное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хозяйство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5222,24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39,8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Социальная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политика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2174,0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16,55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22,0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1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548680"/>
            <a:ext cx="7920880" cy="5760640"/>
          </a:xfrm>
          <a:ln>
            <a:noFill/>
          </a:ln>
        </p:spPr>
        <p:txBody>
          <a:bodyPr anchor="t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Результат исполнение бюджета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Сергеевского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сельского поселения за 2019 год</a:t>
            </a:r>
          </a:p>
          <a:p>
            <a:pPr algn="ctr"/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	</a:t>
            </a:r>
            <a:r>
              <a:rPr lang="ru-RU" sz="2400" dirty="0" err="1" smtClean="0">
                <a:solidFill>
                  <a:schemeClr val="tx1"/>
                </a:solidFill>
              </a:rPr>
              <a:t>Сергеевское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сельское поселение закончила 2019 год с </a:t>
            </a:r>
            <a:r>
              <a:rPr lang="ru-RU" sz="2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профицитом</a:t>
            </a:r>
            <a:r>
              <a:rPr lang="ru-RU" sz="2400" dirty="0" smtClean="0">
                <a:solidFill>
                  <a:schemeClr val="tx1"/>
                </a:solidFill>
              </a:rPr>
              <a:t> бюджета на сумму </a:t>
            </a:r>
            <a:r>
              <a:rPr lang="ru-RU" sz="2400" dirty="0" smtClean="0">
                <a:solidFill>
                  <a:schemeClr val="tx1"/>
                </a:solidFill>
              </a:rPr>
              <a:t>206,7 </a:t>
            </a:r>
            <a:r>
              <a:rPr lang="ru-RU" sz="2400" dirty="0" smtClean="0">
                <a:solidFill>
                  <a:schemeClr val="tx1"/>
                </a:solidFill>
              </a:rPr>
              <a:t>тысяч рублей.  </a:t>
            </a:r>
            <a:r>
              <a:rPr lang="ru-RU" sz="2400" dirty="0">
                <a:solidFill>
                  <a:schemeClr val="tx1"/>
                </a:solidFill>
              </a:rPr>
              <a:t>Д</a:t>
            </a:r>
            <a:r>
              <a:rPr lang="ru-RU" sz="2400" dirty="0" smtClean="0">
                <a:solidFill>
                  <a:schemeClr val="tx1"/>
                </a:solidFill>
              </a:rPr>
              <a:t>енежные средства взяты с остатков средств  для обеспечение дорожной </a:t>
            </a:r>
            <a:r>
              <a:rPr lang="ru-RU" sz="2400" dirty="0" err="1" smtClean="0">
                <a:solidFill>
                  <a:schemeClr val="tx1"/>
                </a:solidFill>
              </a:rPr>
              <a:t>деятельности.В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плановом периоде сохраняется высокая степень зависимости муниципалитета от бюджетов вышестоящих уровней, поступление от других бюджетов бюджетной системы составило - </a:t>
            </a:r>
            <a:r>
              <a:rPr lang="ru-RU" sz="2400" dirty="0" smtClean="0">
                <a:solidFill>
                  <a:schemeClr val="tx1"/>
                </a:solidFill>
              </a:rPr>
              <a:t>82%.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57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99592" y="1484784"/>
            <a:ext cx="7138987" cy="18002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600" kern="0" dirty="0" smtClean="0"/>
              <a:t>В случае изменения параметров бюджета в течение года производится его корректировка в соответствии с Положением </a:t>
            </a:r>
            <a:br>
              <a:rPr lang="ru-RU" altLang="ru-RU" sz="1600" kern="0" dirty="0" smtClean="0"/>
            </a:br>
            <a:r>
              <a:rPr lang="ru-RU" altLang="ru-RU" sz="1600" kern="0" dirty="0" smtClean="0"/>
              <a:t>"О бюджетном процессе в </a:t>
            </a:r>
            <a:r>
              <a:rPr lang="ru-RU" altLang="ru-RU" sz="1600" kern="0" dirty="0" err="1" smtClean="0"/>
              <a:t>Сергеевском</a:t>
            </a:r>
            <a:r>
              <a:rPr lang="ru-RU" altLang="ru-RU" sz="1600" kern="0" dirty="0" smtClean="0"/>
              <a:t> </a:t>
            </a:r>
            <a:r>
              <a:rPr lang="ru-RU" altLang="ru-RU" sz="1600" kern="0" dirty="0" smtClean="0"/>
              <a:t>сельском поселении", утверждённым решением Совета депутатов</a:t>
            </a:r>
            <a:r>
              <a:rPr lang="ru-RU" altLang="ru-RU" sz="1600" kern="0" dirty="0"/>
              <a:t> </a:t>
            </a:r>
            <a:r>
              <a:rPr lang="ru-RU" altLang="ru-RU" sz="1600" kern="0" dirty="0" err="1" smtClean="0"/>
              <a:t>Сергеевского</a:t>
            </a:r>
            <a:endParaRPr lang="ru-RU" altLang="ru-RU" sz="1600" kern="0" dirty="0" smtClean="0"/>
          </a:p>
          <a:p>
            <a:r>
              <a:rPr lang="ru-RU" altLang="ru-RU" sz="1600" kern="0" dirty="0" smtClean="0"/>
              <a:t> сельского поселения  от </a:t>
            </a:r>
            <a:r>
              <a:rPr lang="ru-RU" altLang="ru-RU" sz="1600" kern="0" dirty="0" smtClean="0"/>
              <a:t>11.06.2015 </a:t>
            </a:r>
            <a:r>
              <a:rPr lang="ru-RU" altLang="ru-RU" sz="1600" kern="0" dirty="0" smtClean="0"/>
              <a:t>г. № </a:t>
            </a:r>
            <a:r>
              <a:rPr lang="ru-RU" altLang="ru-RU" sz="1600" kern="0" dirty="0" smtClean="0"/>
              <a:t>76. </a:t>
            </a:r>
            <a:endParaRPr lang="ru-RU" altLang="ru-RU" sz="1600" kern="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01008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33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0"/>
            <a:ext cx="6347713" cy="1124744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B0F0"/>
                </a:solidFill>
                <a:effectLst/>
              </a:rPr>
              <a:t>Уважаемые жители </a:t>
            </a:r>
            <a:r>
              <a:rPr lang="ru-RU" sz="3600" b="1" i="1" dirty="0" err="1" smtClean="0">
                <a:solidFill>
                  <a:srgbClr val="00B0F0"/>
                </a:solidFill>
                <a:effectLst/>
              </a:rPr>
              <a:t>Сергеевского</a:t>
            </a:r>
            <a:r>
              <a:rPr lang="ru-RU" sz="3600" b="1" i="1" dirty="0" smtClean="0">
                <a:solidFill>
                  <a:srgbClr val="00B0F0"/>
                </a:solidFill>
                <a:effectLst/>
              </a:rPr>
              <a:t> сельского </a:t>
            </a:r>
            <a:r>
              <a:rPr lang="ru-RU" sz="3600" b="1" i="1" dirty="0">
                <a:solidFill>
                  <a:srgbClr val="00B0F0"/>
                </a:solidFill>
                <a:effectLst/>
              </a:rPr>
              <a:t>поселения!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924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Эффективное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ответственное и прозрачное управление муниципальными финансами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является базовым условием достижения стратегических целей социально-экономического развития нашего сельского поселения. Одной из ключевых задач бюджетной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2019 год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обеспечение прозрачности и открытости бюджетного процесса.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большего количества жителей поселения к участию в обсуждении вопросов формирования бюджета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Первомайского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характеристиками бюджета поселения и результатами его исполнения.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Надеемся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85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052736"/>
            <a:ext cx="6048672" cy="31683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Перед Вами «Бюджет для граждан», который познакомит Вас с отчетом об исполнении бюджета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Сергеевского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сельского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поселения за 2019 год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303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«Бюджет для граждан» </a:t>
            </a:r>
            <a:r>
              <a:rPr lang="ru-RU" dirty="0" smtClean="0"/>
              <a:t>–</a:t>
            </a:r>
            <a:r>
              <a:rPr lang="ru-RU" sz="4000" b="1" dirty="0" smtClean="0"/>
              <a:t> </a:t>
            </a:r>
            <a:r>
              <a:rPr lang="ru-RU" dirty="0" smtClean="0"/>
              <a:t>представляет собой отдельный аналитический документ, разрабатываемый в целях предоставления гражданам актуальной информации об исполнении бюджета </a:t>
            </a:r>
            <a:r>
              <a:rPr lang="ru-RU" dirty="0" err="1" smtClean="0"/>
              <a:t>Сергеевского</a:t>
            </a:r>
            <a:r>
              <a:rPr lang="ru-RU" dirty="0" smtClean="0"/>
              <a:t> </a:t>
            </a:r>
            <a:r>
              <a:rPr lang="ru-RU" dirty="0" smtClean="0"/>
              <a:t>сельского поселения в формате, доступном для широкого круга пользователей. Мы постарались в доступной и понятной для граждан форме показать основные параметры исполнения бюджета за 2019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2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lbuh.ru/wp-content/uploads/2012/06/161771_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5162" cy="622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6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-387424"/>
            <a:ext cx="6347713" cy="1812578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  процесс</a:t>
            </a: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</a:t>
            </a:r>
            <a:r>
              <a:rPr lang="x-none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4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/>
              <a:t>Бюджетный</a:t>
            </a:r>
          </a:p>
          <a:p>
            <a:pPr algn="ctr" eaLnBrk="1" hangingPunct="1"/>
            <a:r>
              <a:rPr lang="ru-RU" altLang="ru-RU" sz="2400" b="1" dirty="0"/>
              <a:t>процесс</a:t>
            </a: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755650" y="2133600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 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971550" y="4005263"/>
            <a:ext cx="2665413" cy="15113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Формирование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7" name="Oval 31"/>
          <p:cNvSpPr>
            <a:spLocks noChangeArrowheads="1"/>
          </p:cNvSpPr>
          <p:nvPr/>
        </p:nvSpPr>
        <p:spPr bwMode="auto">
          <a:xfrm>
            <a:off x="3563938" y="4941888"/>
            <a:ext cx="29527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Исполнение 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в текущем году</a:t>
            </a:r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6227763" y="2276475"/>
            <a:ext cx="2447925" cy="14398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Рассмотрение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3419475" y="1557337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Составление 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 очередного года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3419475" y="3213100"/>
            <a:ext cx="3603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>
            <a:off x="4787900" y="28527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V="1">
            <a:off x="6084888" y="3357563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H="1">
            <a:off x="3419475" y="4076700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4859338" y="45815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8604250" y="3284538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 rot="21000000">
            <a:off x="2700338" y="177323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 rot="1200000">
            <a:off x="6227763" y="1916113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" name="AutoShape 56"/>
          <p:cNvSpPr>
            <a:spLocks noChangeArrowheads="1"/>
          </p:cNvSpPr>
          <p:nvPr/>
        </p:nvSpPr>
        <p:spPr bwMode="auto">
          <a:xfrm rot="120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2" name="AutoShape 58"/>
          <p:cNvSpPr>
            <a:spLocks noChangeArrowheads="1"/>
          </p:cNvSpPr>
          <p:nvPr/>
        </p:nvSpPr>
        <p:spPr bwMode="auto">
          <a:xfrm rot="16200000">
            <a:off x="215106" y="3680620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41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36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 ТАКОЕ   БЮДЖЕТ?</a:t>
            </a:r>
            <a:br>
              <a:rPr lang="ru-RU" sz="36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900" b="1" i="1" u="sng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БЮДЖЕТ  муниципального образования</a:t>
            </a:r>
            <a:r>
              <a:rPr lang="ru-RU" sz="19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lang="ru-RU" sz="1900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форма образования и расходования денежных средств, предназначенных для финансового обеспечения  задач и функций государства и местного самоуправления</a:t>
            </a:r>
            <a:endParaRPr lang="ru-RU" sz="19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026"/>
            <a:ext cx="4176464" cy="331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988840"/>
            <a:ext cx="4392488" cy="46805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400" b="1" dirty="0" smtClean="0"/>
              <a:t>Для чего поселению необходим бюджет?</a:t>
            </a:r>
          </a:p>
          <a:p>
            <a:pPr marL="0" indent="0">
              <a:buNone/>
            </a:pPr>
            <a:r>
              <a:rPr lang="ru-RU" sz="1200" dirty="0" smtClean="0"/>
              <a:t>За счет средств бюджета поселения: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беспечивается деятельность органов местного самоуправления нашего поселения, финансируется проведение местных выборов;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существляется </a:t>
            </a:r>
            <a:r>
              <a:rPr lang="ru-RU" sz="1200" dirty="0" err="1" smtClean="0"/>
              <a:t>похозяйственный</a:t>
            </a:r>
            <a:r>
              <a:rPr lang="ru-RU" sz="1200" dirty="0" smtClean="0"/>
              <a:t> учет; содержатся объекты, находящиеся в муниципальной собственности; обеспечивается противопожарная безопасность;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существляется мобилизационная и вневойсковая подготовка;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р</a:t>
            </a:r>
            <a:r>
              <a:rPr lang="ru-RU" sz="1200" dirty="0" smtClean="0"/>
              <a:t>емонтируются дороги местного значения;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/>
              <a:t>осуществляется мероприятия по защите населения и территории от чрезвычайных ситуаций природного и техногенного характера;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существляется поддержка жилищного хозяйства; проводится подготовка объектов коммунального хозяйства к отопительному периоду, включая ремонты;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п</a:t>
            </a:r>
            <a:r>
              <a:rPr lang="ru-RU" sz="1200" dirty="0" smtClean="0"/>
              <a:t>роводятся работы по благоустройству населенных пунктов;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существляются другие мероприятия, необходимые для социального – экономического развития нашего поселения</a:t>
            </a:r>
          </a:p>
          <a:p>
            <a:pPr>
              <a:buFont typeface="Wingdings" pitchFamily="2" charset="2"/>
              <a:buChar char="§"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Все это – </a:t>
            </a:r>
            <a:r>
              <a:rPr lang="ru-RU" sz="1200" b="1" dirty="0" smtClean="0"/>
              <a:t>расходные обязательства </a:t>
            </a:r>
            <a:r>
              <a:rPr lang="ru-RU" sz="1200" b="1" dirty="0" err="1" smtClean="0"/>
              <a:t>Сергеевского</a:t>
            </a:r>
            <a:r>
              <a:rPr lang="ru-RU" sz="1200" b="1" dirty="0" smtClean="0"/>
              <a:t> </a:t>
            </a:r>
            <a:r>
              <a:rPr lang="ru-RU" sz="1200" b="1" dirty="0" smtClean="0"/>
              <a:t>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14861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05064"/>
            <a:ext cx="3743325" cy="2678311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7170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369" y="620688"/>
            <a:ext cx="279580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67544" y="3064810"/>
            <a:ext cx="797463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принять участие в обсуждении проекта бюджета</a:t>
            </a:r>
          </a:p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отчёта о его исполнении</a:t>
            </a:r>
          </a:p>
        </p:txBody>
      </p:sp>
    </p:spTree>
    <p:extLst>
      <p:ext uri="{BB962C8B-B14F-4D97-AF65-F5344CB8AC3E}">
        <p14:creationId xmlns:p14="http://schemas.microsoft.com/office/powerpoint/2010/main" val="36904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91436"/>
            <a:ext cx="8496944" cy="540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ДОХОДЫ  БЮДЖЕТА </a:t>
            </a:r>
            <a:r>
              <a:rPr kumimoji="1" lang="ru-RU" sz="2800" b="1" kern="0" dirty="0">
                <a:solidFill>
                  <a:srgbClr val="3F2D32"/>
                </a:solidFill>
              </a:rPr>
              <a:t>– </a:t>
            </a:r>
            <a:r>
              <a:rPr kumimoji="1" lang="ru-RU" sz="2800" kern="0" dirty="0">
                <a:solidFill>
                  <a:srgbClr val="3F2D32"/>
                </a:solidFill>
              </a:rPr>
              <a:t>поступление в бюджет денежных средств.</a:t>
            </a:r>
          </a:p>
          <a:p>
            <a:pPr lvl="0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РАСХОДЫ БЮДЖЕТА </a:t>
            </a:r>
            <a:r>
              <a:rPr kumimoji="1" lang="ru-RU" sz="2800" kern="0" dirty="0">
                <a:solidFill>
                  <a:srgbClr val="3F2D32"/>
                </a:solidFill>
              </a:rPr>
              <a:t>– выплачиваемые из бюджета денежные средства.</a:t>
            </a:r>
          </a:p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ДЕФИЦИТ</a:t>
            </a:r>
            <a:r>
              <a:rPr kumimoji="1" lang="ru-RU" sz="3200" kern="0" dirty="0" smtClean="0">
                <a:solidFill>
                  <a:srgbClr val="3F2D32"/>
                </a:solidFill>
              </a:rPr>
              <a:t> </a:t>
            </a:r>
            <a:r>
              <a:rPr kumimoji="1" lang="ru-RU" sz="3200" b="1" kern="0" dirty="0" smtClean="0">
                <a:solidFill>
                  <a:srgbClr val="3F2D32"/>
                </a:solidFill>
              </a:rPr>
              <a:t>–</a:t>
            </a:r>
            <a:r>
              <a:rPr kumimoji="1" lang="ru-RU" sz="3200" kern="0" dirty="0" smtClean="0">
                <a:solidFill>
                  <a:srgbClr val="3F2D32"/>
                </a:solidFill>
              </a:rPr>
              <a:t> </a:t>
            </a:r>
            <a:r>
              <a:rPr kumimoji="1" lang="ru-RU" sz="2800" kern="0" dirty="0" smtClean="0">
                <a:solidFill>
                  <a:srgbClr val="3F2D32"/>
                </a:solidFill>
              </a:rPr>
              <a:t>превышение расходов бюджета над его доходами.</a:t>
            </a:r>
          </a:p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ПРОФИЦИТ </a:t>
            </a:r>
            <a:r>
              <a:rPr kumimoji="1" lang="ru-RU" sz="3100" b="1" kern="0" dirty="0" smtClean="0">
                <a:solidFill>
                  <a:srgbClr val="3F2D32"/>
                </a:solidFill>
              </a:rPr>
              <a:t>–</a:t>
            </a:r>
            <a:r>
              <a:rPr kumimoji="1" lang="ru-RU" sz="2800" kern="0" dirty="0" smtClean="0">
                <a:solidFill>
                  <a:srgbClr val="3F2D32"/>
                </a:solidFill>
              </a:rPr>
              <a:t> превышение доходов бюджета над его расходами.</a:t>
            </a:r>
            <a:endParaRPr kumimoji="1" lang="ru-RU" sz="2000" kern="0" dirty="0" smtClean="0">
              <a:solidFill>
                <a:srgbClr val="3F2D32"/>
              </a:solidFill>
            </a:endParaRPr>
          </a:p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2800" kern="0" dirty="0" smtClean="0">
                <a:solidFill>
                  <a:srgbClr val="3F2D32"/>
                </a:solidFill>
              </a:rPr>
              <a:t>Сбалансированность бюджета по доходам и расходам – основополагающее требования, предъявляемое к органам, составляющим и утверждающим бюджет.</a:t>
            </a:r>
            <a:endParaRPr kumimoji="1" lang="ru-RU" sz="2800" kern="0" dirty="0">
              <a:solidFill>
                <a:srgbClr val="3F2D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1797</TotalTime>
  <Words>922</Words>
  <Application>Microsoft Office PowerPoint</Application>
  <PresentationFormat>Экран (4:3)</PresentationFormat>
  <Paragraphs>234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Уважаемые жители Сергеевского сельского поселения!</vt:lpstr>
      <vt:lpstr>Презентация PowerPoint</vt:lpstr>
      <vt:lpstr> </vt:lpstr>
      <vt:lpstr>Презентация PowerPoint</vt:lpstr>
      <vt:lpstr>    Бюджетный   процесс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                 </vt:lpstr>
      <vt:lpstr>ЧТО  ТАКОЕ   БЮДЖЕТ? БЮДЖЕТ  муниципального образования – форма образования и расходования денежных средств, предназначенных для финансового обеспечения  задач и функций государства и местного самоуправления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Shadrina</cp:lastModifiedBy>
  <cp:revision>209</cp:revision>
  <cp:lastPrinted>2017-02-27T14:27:09Z</cp:lastPrinted>
  <dcterms:created xsi:type="dcterms:W3CDTF">2014-05-12T16:47:43Z</dcterms:created>
  <dcterms:modified xsi:type="dcterms:W3CDTF">2020-07-29T05:10:37Z</dcterms:modified>
</cp:coreProperties>
</file>